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63" r:id="rId29"/>
    <p:sldId id="270" r:id="rId30"/>
    <p:sldId id="286" r:id="rId31"/>
    <p:sldId id="264" r:id="rId32"/>
    <p:sldId id="292" r:id="rId33"/>
    <p:sldId id="287" r:id="rId34"/>
    <p:sldId id="291" r:id="rId35"/>
    <p:sldId id="2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357"/>
    <p:restoredTop sz="94890"/>
  </p:normalViewPr>
  <p:slideViewPr>
    <p:cSldViewPr snapToGrid="0" snapToObjects="1">
      <p:cViewPr varScale="1">
        <p:scale>
          <a:sx n="153" d="100"/>
          <a:sy n="153" d="100"/>
        </p:scale>
        <p:origin x="72" y="72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4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0.png"/><Relationship Id="rId7" Type="http://schemas.openxmlformats.org/officeDocument/2006/relationships/image" Target="../media/image297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0.png"/><Relationship Id="rId5" Type="http://schemas.openxmlformats.org/officeDocument/2006/relationships/image" Target="../media/image2950.png"/><Relationship Id="rId4" Type="http://schemas.openxmlformats.org/officeDocument/2006/relationships/image" Target="../media/image29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5759" y="1690688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F24F3ED-EBB9-4B8C-8965-62A1EBDADFA4}"/>
              </a:ext>
            </a:extLst>
          </p:cNvPr>
          <p:cNvGrpSpPr/>
          <p:nvPr/>
        </p:nvGrpSpPr>
        <p:grpSpPr>
          <a:xfrm>
            <a:off x="5404063" y="1257289"/>
            <a:ext cx="5949737" cy="4841389"/>
            <a:chOff x="5830844" y="426550"/>
            <a:chExt cx="5949737" cy="4841389"/>
          </a:xfrm>
        </p:grpSpPr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DCF4BB8A-CDAE-43B7-B2F3-8BB46242182B}"/>
                </a:ext>
              </a:extLst>
            </p:cNvPr>
            <p:cNvSpPr/>
            <p:nvPr/>
          </p:nvSpPr>
          <p:spPr>
            <a:xfrm>
              <a:off x="5830844" y="2772734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If safe?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BE955FA-F563-4A4F-AD11-6833895E0C96}"/>
                </a:ext>
              </a:extLst>
            </p:cNvPr>
            <p:cNvSpPr txBox="1"/>
            <p:nvPr/>
          </p:nvSpPr>
          <p:spPr>
            <a:xfrm>
              <a:off x="7268484" y="3979651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C238F63-9073-4366-8062-CB87D032BCEA}"/>
                </a:ext>
              </a:extLst>
            </p:cNvPr>
            <p:cNvCxnSpPr>
              <a:cxnSpLocks/>
              <a:stCxn id="38" idx="3"/>
              <a:endCxn id="52" idx="1"/>
            </p:cNvCxnSpPr>
            <p:nvPr/>
          </p:nvCxnSpPr>
          <p:spPr>
            <a:xfrm>
              <a:off x="8462284" y="3376193"/>
              <a:ext cx="686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/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7EABCCF9-3712-4586-B8E9-0C7EF3BDBFD1}"/>
                </a:ext>
              </a:extLst>
            </p:cNvPr>
            <p:cNvCxnSpPr>
              <a:stCxn id="52" idx="0"/>
            </p:cNvCxnSpPr>
            <p:nvPr/>
          </p:nvCxnSpPr>
          <p:spPr>
            <a:xfrm rot="16200000" flipV="1">
              <a:off x="8261588" y="1006551"/>
              <a:ext cx="854529" cy="30845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2CC6F4-3976-4B4D-A896-276B4D0CDD2A}"/>
                </a:ext>
              </a:extLst>
            </p:cNvPr>
            <p:cNvSpPr txBox="1"/>
            <p:nvPr/>
          </p:nvSpPr>
          <p:spPr>
            <a:xfrm>
              <a:off x="8424196" y="2943977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/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流程图: 决策 61">
              <a:extLst>
                <a:ext uri="{FF2B5EF4-FFF2-40B4-BE49-F238E27FC236}">
                  <a16:creationId xmlns:a16="http://schemas.microsoft.com/office/drawing/2014/main" id="{A3ACE90E-F830-4F0C-8E54-08E9877F5DAC}"/>
                </a:ext>
              </a:extLst>
            </p:cNvPr>
            <p:cNvSpPr/>
            <p:nvPr/>
          </p:nvSpPr>
          <p:spPr>
            <a:xfrm>
              <a:off x="9149141" y="426550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Conver.?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57A84B5-DB59-46FA-883F-8B8E6AAD43E1}"/>
                </a:ext>
              </a:extLst>
            </p:cNvPr>
            <p:cNvCxnSpPr>
              <a:cxnSpLocks/>
              <a:stCxn id="62" idx="1"/>
              <a:endCxn id="38" idx="0"/>
            </p:cNvCxnSpPr>
            <p:nvPr/>
          </p:nvCxnSpPr>
          <p:spPr>
            <a:xfrm rot="10800000" flipV="1">
              <a:off x="7146565" y="1030008"/>
              <a:ext cx="2002577" cy="17427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FC8A830-DB85-4CDD-8C55-20D28675B81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146564" y="3979651"/>
              <a:ext cx="1" cy="488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E68BEAC-73AD-4029-9D3B-D0DBE9AB1FC1}"/>
                </a:ext>
              </a:extLst>
            </p:cNvPr>
            <p:cNvCxnSpPr>
              <a:cxnSpLocks/>
              <a:stCxn id="58" idx="2"/>
              <a:endCxn id="62" idx="3"/>
            </p:cNvCxnSpPr>
            <p:nvPr/>
          </p:nvCxnSpPr>
          <p:spPr>
            <a:xfrm rot="5400000" flipH="1" flipV="1">
              <a:off x="7574752" y="1062110"/>
              <a:ext cx="4237930" cy="4173728"/>
            </a:xfrm>
            <a:prstGeom prst="bentConnector4">
              <a:avLst>
                <a:gd name="adj1" fmla="val -5394"/>
                <a:gd name="adj2" fmla="val 10547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FFAE88-B939-4033-9E98-CC187A719CC1}"/>
                </a:ext>
              </a:extLst>
            </p:cNvPr>
            <p:cNvSpPr txBox="1"/>
            <p:nvPr/>
          </p:nvSpPr>
          <p:spPr>
            <a:xfrm>
              <a:off x="8566432" y="57051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4A78816-819B-450E-92F4-028CE8D58B19}"/>
              </a:ext>
            </a:extLst>
          </p:cNvPr>
          <p:cNvSpPr txBox="1"/>
          <p:nvPr/>
        </p:nvSpPr>
        <p:spPr>
          <a:xfrm>
            <a:off x="10038080" y="741372"/>
            <a:ext cx="594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Yes</a:t>
            </a:r>
            <a:endParaRPr kumimoji="1" lang="zh-CN" altLang="en-US" sz="2200" dirty="0" err="1">
              <a:latin typeface="Times" pitchFamily="2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038080" y="698857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/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1" y="-7856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</a:t>
            </a:r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Alg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.(Fund)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6594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E-step-TVBI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80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 b="-103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1" y="266751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667515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27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 b="-127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后验分布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699" y="2011681"/>
            <a:ext cx="419102" cy="902214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1" y="1986362"/>
            <a:ext cx="718225" cy="927533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MP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381837" y="458924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初始参数</a:t>
            </a: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第一次迭代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滤波器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483E1-5C7D-4219-83D6-E236C381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49" y="3339240"/>
            <a:ext cx="2657486" cy="18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</a:t>
            </a:r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Alg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cxnSpLocks/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2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9ABF3-E1C6-408A-9C44-951DD33A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" y="1846034"/>
            <a:ext cx="5670835" cy="38424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9CF5DF-A1ED-4AC1-863F-C27590276846}"/>
              </a:ext>
            </a:extLst>
          </p:cNvPr>
          <p:cNvSpPr txBox="1"/>
          <p:nvPr/>
        </p:nvSpPr>
        <p:spPr>
          <a:xfrm>
            <a:off x="376587" y="5841275"/>
            <a:ext cx="9537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He, H.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Wymeersch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Juntti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"Channel Estimation for RIS-Aided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MIMO Systems via Atomic Norm Minimization,"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no. 9, pp. 5786-5797, Sept. 2021,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10.1109/TWC.2021.3070064.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/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estimation</a:t>
                </a:r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blipFill>
                <a:blip r:embed="rId3"/>
                <a:stretch>
                  <a:fillRect l="-1152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/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blipFill>
                <a:blip r:embed="rId4"/>
                <a:stretch>
                  <a:fillRect l="-384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/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&amp;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</a:p>
              <a:p>
                <a:r>
                  <a:rPr kumimoji="1"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(phase 1) compare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blipFill>
                <a:blip r:embed="rId5"/>
                <a:stretch>
                  <a:fillRect l="-2495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2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3" y="1604113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486668" y="1604113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486668" y="3887631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5200171" y="164962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5233485" y="2888612"/>
            <a:ext cx="2143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879003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2525970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M=32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3928375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2" y="13950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622328" y="352567"/>
            <a:ext cx="4286864" cy="254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177719" y="-14584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r>
              <a:rPr kumimoji="1" lang="zh-CN" altLang="en-US" sz="2200" dirty="0">
                <a:latin typeface="Times" pitchFamily="2" charset="0"/>
              </a:rPr>
              <a:t>（</a:t>
            </a:r>
            <a:r>
              <a:rPr kumimoji="1" lang="en-US" altLang="zh-CN" sz="2200" dirty="0">
                <a:latin typeface="Times" pitchFamily="2" charset="0"/>
              </a:rPr>
              <a:t>cant draw</a:t>
            </a:r>
            <a:r>
              <a:rPr kumimoji="1" lang="zh-CN" altLang="en-US" sz="2200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B8CD43-F29E-4F39-9B93-F8C4A61F18E0}"/>
              </a:ext>
            </a:extLst>
          </p:cNvPr>
          <p:cNvSpPr txBox="1"/>
          <p:nvPr/>
        </p:nvSpPr>
        <p:spPr>
          <a:xfrm>
            <a:off x="6255174" y="4343841"/>
            <a:ext cx="26421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Benchmarks: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1. SSH-EM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2. non-SS-EM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3.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OMP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4.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LASSO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5.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Conventional RIS/non-SA</a:t>
            </a:r>
            <a:endParaRPr kumimoji="1" lang="zh-CN" altLang="en-US" sz="2200" dirty="0">
              <a:highlight>
                <a:srgbClr val="FFFF00"/>
              </a:highlight>
              <a:latin typeface="Times" pitchFamily="2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78AE78-2807-47BC-A9CE-FCD3F5A3D984}"/>
              </a:ext>
            </a:extLst>
          </p:cNvPr>
          <p:cNvGrpSpPr/>
          <p:nvPr/>
        </p:nvGrpSpPr>
        <p:grpSpPr>
          <a:xfrm>
            <a:off x="7998919" y="2913891"/>
            <a:ext cx="4286864" cy="2240065"/>
            <a:chOff x="7702339" y="1721508"/>
            <a:chExt cx="4286864" cy="224006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E68ECB7-2B03-4ABC-A181-4C336D4C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627" y="2044347"/>
              <a:ext cx="2332958" cy="176599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3957AD1-B8DA-4A70-9B8D-DE90A5B60B32}"/>
                </a:ext>
              </a:extLst>
            </p:cNvPr>
            <p:cNvSpPr/>
            <p:nvPr/>
          </p:nvSpPr>
          <p:spPr>
            <a:xfrm>
              <a:off x="7702339" y="2142500"/>
              <a:ext cx="4286864" cy="1819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/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kumimoji="1" lang="zh-CN" altLang="en-US" sz="2200" dirty="0">
                      <a:latin typeface="Times" pitchFamily="2" charset="0"/>
                    </a:rPr>
                    <a:t> </a:t>
                  </a:r>
                  <a:r>
                    <a:rPr kumimoji="1" lang="en-US" altLang="zh-CN" sz="2200" dirty="0">
                      <a:latin typeface="Times" pitchFamily="2" charset="0"/>
                    </a:rPr>
                    <a:t>MM Illustration</a:t>
                  </a:r>
                  <a:endParaRPr kumimoji="1" lang="zh-CN" altLang="en-US" sz="22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84"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B1C85E-B63F-49CC-9DEE-F3FB9A635D55}"/>
              </a:ext>
            </a:extLst>
          </p:cNvPr>
          <p:cNvSpPr txBox="1"/>
          <p:nvPr/>
        </p:nvSpPr>
        <p:spPr>
          <a:xfrm>
            <a:off x="5233485" y="3801111"/>
            <a:ext cx="24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pilot length</a:t>
            </a:r>
            <a:endParaRPr kumimoji="1" lang="zh-CN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23232</TotalTime>
  <Words>1874</Words>
  <Application>Microsoft Office PowerPoint</Application>
  <PresentationFormat>宽屏</PresentationFormat>
  <Paragraphs>595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 .(Fund)</vt:lpstr>
      <vt:lpstr>Overall Alg</vt:lpstr>
      <vt:lpstr>PowerPoint 演示文稿</vt:lpstr>
      <vt:lpstr>Simulation Draft</vt:lpstr>
      <vt:lpstr>Simulation Draft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127</cp:revision>
  <dcterms:created xsi:type="dcterms:W3CDTF">2021-10-07T05:11:57Z</dcterms:created>
  <dcterms:modified xsi:type="dcterms:W3CDTF">2022-02-18T17:13:54Z</dcterms:modified>
</cp:coreProperties>
</file>